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Upravte štýl predlohy podnadpisov</a:t>
            </a:r>
            <a:endParaRPr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DDB6F-53B7-4DCC-8D3E-B6CA3363D7EA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BB289-BA56-492E-B62F-F16B30D42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274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DDB6F-53B7-4DCC-8D3E-B6CA3363D7EA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BB289-BA56-492E-B62F-F16B30D42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280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DDB6F-53B7-4DCC-8D3E-B6CA3363D7EA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BB289-BA56-492E-B62F-F16B30D42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001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DDB6F-53B7-4DCC-8D3E-B6CA3363D7EA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BB289-BA56-492E-B62F-F16B30D42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861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DDB6F-53B7-4DCC-8D3E-B6CA3363D7EA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BB289-BA56-492E-B62F-F16B30D42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292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DDB6F-53B7-4DCC-8D3E-B6CA3363D7EA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BB289-BA56-492E-B62F-F16B30D42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263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DDB6F-53B7-4DCC-8D3E-B6CA3363D7EA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BB289-BA56-492E-B62F-F16B30D42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831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DDB6F-53B7-4DCC-8D3E-B6CA3363D7EA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BB289-BA56-492E-B62F-F16B30D42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581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DDB6F-53B7-4DCC-8D3E-B6CA3363D7EA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BB289-BA56-492E-B62F-F16B30D42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228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DDB6F-53B7-4DCC-8D3E-B6CA3363D7EA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BB289-BA56-492E-B62F-F16B30D42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778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DDB6F-53B7-4DCC-8D3E-B6CA3363D7EA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BB289-BA56-492E-B62F-F16B30D42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53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CDDB6F-53B7-4DCC-8D3E-B6CA3363D7EA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BB289-BA56-492E-B62F-F16B30D42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457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youtube.com/watch?v=b7hUYxLheLs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facebook.com/archi1977/videos/10219302317801223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onlineskolka.sk/aktivity/matematicke-karticky/?fbclid=IwAR1Ah3zrmcb3rDTA2wpUe-i_lZuBB6nnF6z-IJH53uGsOkTB7-2fJfbnv5w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reucitelky.sk/pin/jarne-kvietky/?s=Jar&amp;cat=0&amp;post_type=pin&amp;taglist%5b0%5d=000_jar&amp;taglist%5b1%5d=042_grafomotorika&amp;taglist%5b2%5d=logika&amp;taglist%5b3%5d=strihanie&amp;fbclid=IwAR3LYToIgWLNrZX4A9NlQM1lpoXE7eg3wpBTafQiwQXdRWbv4BTe5W1Ajmo" TargetMode="External"/><Relationship Id="rId2" Type="http://schemas.openxmlformats.org/officeDocument/2006/relationships/hyperlink" Target="http://onlineskolka.sk/aktivity/%F0%9F%8C%88duha-z-kvetov%F0%9F%8C%BA%F0%9F%8C%B7%F0%9F%8C%BC/?fbclid=IwAR0eLIPzUL20pbuhd7N8zWlbFk3vH5Hgt48s65mTgTBZK6bAGRh4g5TTkR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preucitelky.sk/pin/recyklovany-kvietok/?s=Jar&amp;cat=0&amp;post_type=pin&amp;taglist%5b0%5d=strihanie&amp;fbclid=IwAR3rquvjl1xssN4wgoDX8Z-tl_bGx5Pw-L2FI06UsVqzHqjZLLJ09IUkUic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facebook.com/Dobre-rady-a-napady/photos/a.228178550557987/3709571539085320/?type=3&amp;theater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Tmgu-aKYnQ" TargetMode="External"/><Relationship Id="rId2" Type="http://schemas.openxmlformats.org/officeDocument/2006/relationships/hyperlink" Target="https://www.youtube.com/watch?v=kw5pWMPXJU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smtClean="0"/>
              <a:t> </a:t>
            </a:r>
            <a:endParaRPr lang="en-US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sk-SK" sz="4000" dirty="0" smtClean="0">
                <a:solidFill>
                  <a:srgbClr val="990033"/>
                </a:solidFill>
                <a:latin typeface="Bahnschrift" panose="020B0502040204020203" pitchFamily="34" charset="0"/>
              </a:rPr>
              <a:t>Motivačné aktivity pre deti predškolského veku </a:t>
            </a:r>
            <a:endParaRPr lang="en-US" sz="4000" dirty="0">
              <a:solidFill>
                <a:srgbClr val="990033"/>
              </a:solidFill>
              <a:latin typeface="Bahnschrift" panose="020B0502040204020203" pitchFamily="34" charset="0"/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1683522" y="2032506"/>
            <a:ext cx="91440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6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Rounded MT Bold" panose="020F0704030504030204" pitchFamily="34" charset="0"/>
              </a:rPr>
              <a:t>MŠ-</a:t>
            </a:r>
            <a:r>
              <a:rPr lang="sk-SK" sz="6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Rounded MT Bold" panose="020F0704030504030204" pitchFamily="34" charset="0"/>
              </a:rPr>
              <a:t>J.Hanulu</a:t>
            </a:r>
            <a:r>
              <a:rPr lang="sk-SK" sz="6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Rounded MT Bold" panose="020F0704030504030204" pitchFamily="34" charset="0"/>
              </a:rPr>
              <a:t> 6, SNV 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07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30410" y="611157"/>
            <a:ext cx="10515600" cy="1325563"/>
          </a:xfrm>
        </p:spPr>
        <p:txBody>
          <a:bodyPr/>
          <a:lstStyle/>
          <a:p>
            <a:r>
              <a:rPr lang="sk-SK" dirty="0" smtClean="0">
                <a:solidFill>
                  <a:srgbClr val="990033"/>
                </a:solidFill>
                <a:latin typeface="Bahnschrift" panose="020B0502040204020203" pitchFamily="34" charset="0"/>
              </a:rPr>
              <a:t>Zdravie a pohyb</a:t>
            </a:r>
            <a:endParaRPr lang="en-US" dirty="0">
              <a:solidFill>
                <a:srgbClr val="990033"/>
              </a:solidFill>
              <a:latin typeface="Bahnschrift" panose="020B0502040204020203" pitchFamily="34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530410" y="1825625"/>
            <a:ext cx="9066375" cy="4351338"/>
          </a:xfrm>
        </p:spPr>
        <p:txBody>
          <a:bodyPr/>
          <a:lstStyle/>
          <a:p>
            <a:pPr marL="0" indent="0">
              <a:buNone/>
            </a:pPr>
            <a:r>
              <a:rPr lang="sk-S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Rozcvička pre deti- krátkym cvičením zdokonaľovať pohybovú a telesnú zdatnosť</a:t>
            </a:r>
          </a:p>
          <a:p>
            <a:pPr>
              <a:buFont typeface="Wingdings" panose="05000000000000000000" pitchFamily="2" charset="2"/>
              <a:buChar char="Ø"/>
            </a:pPr>
            <a:endParaRPr lang="sk-SK" sz="2400" dirty="0" smtClean="0">
              <a:latin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https://www.youtube.com/watch?v=b7hUYxLheLs</a:t>
            </a:r>
            <a:endParaRPr lang="en-US" sz="2400" dirty="0">
              <a:solidFill>
                <a:srgbClr val="99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Identify your Talent, Put it to use. - A F.E.A.S.T for all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782" y="4376950"/>
            <a:ext cx="4230168" cy="1412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12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69877" y="621499"/>
            <a:ext cx="9084179" cy="1325563"/>
          </a:xfrm>
        </p:spPr>
        <p:txBody>
          <a:bodyPr/>
          <a:lstStyle/>
          <a:p>
            <a:r>
              <a:rPr lang="sk-SK" dirty="0" smtClean="0">
                <a:solidFill>
                  <a:srgbClr val="990033"/>
                </a:solidFill>
                <a:latin typeface="Bahnschrift" panose="020B0502040204020203" pitchFamily="34" charset="0"/>
              </a:rPr>
              <a:t>Bonusová hra </a:t>
            </a:r>
            <a:r>
              <a:rPr lang="sk-SK" dirty="0" smtClean="0">
                <a:solidFill>
                  <a:srgbClr val="990033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 </a:t>
            </a:r>
            <a:endParaRPr lang="en-US" dirty="0">
              <a:solidFill>
                <a:srgbClr val="990033"/>
              </a:solidFill>
              <a:latin typeface="Bahnschrift" panose="020B0502040204020203" pitchFamily="34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546789" y="1825625"/>
            <a:ext cx="8938902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endParaRPr lang="sk-SK" dirty="0" smtClean="0">
              <a:hlinkClick r:id="rId2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</a:t>
            </a:r>
            <a:r>
              <a:rPr lang="en-US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://www.facebook.com/archi1977/videos/10219302317801223</a:t>
            </a:r>
            <a:endParaRPr lang="en-US" dirty="0">
              <a:solidFill>
                <a:srgbClr val="99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Dievča Voľný Obrázok Kresba - Obrázok zdarma na Pixab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113" y="2851357"/>
            <a:ext cx="2828658" cy="312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9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54029"/>
            <a:ext cx="105156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38200" y="1825625"/>
            <a:ext cx="9750039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k-SK" sz="6600" dirty="0" smtClean="0">
                <a:solidFill>
                  <a:srgbClr val="990033"/>
                </a:solidFill>
                <a:latin typeface="Bahnschrift" panose="020B0502040204020203" pitchFamily="34" charset="0"/>
              </a:rPr>
              <a:t>   Ďakujem za pozornosť! </a:t>
            </a:r>
            <a:endParaRPr lang="sk-SK" sz="6600" dirty="0">
              <a:solidFill>
                <a:srgbClr val="990033"/>
              </a:solidFill>
              <a:latin typeface="Bahnschrift" panose="020B0502040204020203" pitchFamily="34" charset="0"/>
            </a:endParaRPr>
          </a:p>
          <a:p>
            <a:pPr marL="0" indent="0" algn="ctr">
              <a:buNone/>
            </a:pPr>
            <a:endParaRPr lang="sk-SK" sz="6600" dirty="0" smtClean="0">
              <a:solidFill>
                <a:srgbClr val="990033"/>
              </a:solidFill>
              <a:latin typeface="Bahnschrift" panose="020B0502040204020203" pitchFamily="34" charset="0"/>
            </a:endParaRPr>
          </a:p>
          <a:p>
            <a:pPr marL="0" indent="0" algn="r">
              <a:buNone/>
            </a:pPr>
            <a:endParaRPr lang="sk-SK" sz="6600" dirty="0" smtClean="0">
              <a:solidFill>
                <a:srgbClr val="990033"/>
              </a:solidFill>
              <a:latin typeface="Bahnschrift" panose="020B0502040204020203" pitchFamily="34" charset="0"/>
            </a:endParaRPr>
          </a:p>
          <a:p>
            <a:pPr marL="0" indent="0" algn="r">
              <a:buNone/>
            </a:pPr>
            <a:r>
              <a:rPr lang="sk-SK" sz="2400" dirty="0" smtClean="0">
                <a:solidFill>
                  <a:srgbClr val="990033"/>
                </a:solidFill>
                <a:latin typeface="Bahnschrift" panose="020B0502040204020203" pitchFamily="34" charset="0"/>
              </a:rPr>
              <a:t>Mgr. Lucia </a:t>
            </a:r>
            <a:r>
              <a:rPr lang="sk-SK" sz="2400" dirty="0" err="1" smtClean="0">
                <a:solidFill>
                  <a:srgbClr val="990033"/>
                </a:solidFill>
                <a:latin typeface="Bahnschrift" panose="020B0502040204020203" pitchFamily="34" charset="0"/>
              </a:rPr>
              <a:t>Tarajčáková</a:t>
            </a:r>
            <a:endParaRPr lang="en-US" sz="2400" dirty="0">
              <a:solidFill>
                <a:srgbClr val="990033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60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95514" y="854579"/>
            <a:ext cx="9858286" cy="836109"/>
          </a:xfrm>
        </p:spPr>
        <p:txBody>
          <a:bodyPr/>
          <a:lstStyle/>
          <a:p>
            <a:r>
              <a:rPr lang="sk-SK" dirty="0" smtClean="0">
                <a:solidFill>
                  <a:srgbClr val="990033"/>
                </a:solidFill>
                <a:latin typeface="Bahnschrift" panose="020B0502040204020203" pitchFamily="34" charset="0"/>
              </a:rPr>
              <a:t>TÉMA: </a:t>
            </a:r>
            <a:r>
              <a:rPr lang="sk-SK" i="1" dirty="0" smtClean="0">
                <a:solidFill>
                  <a:srgbClr val="990033"/>
                </a:solidFill>
                <a:latin typeface="Bahnschrift" panose="020B0502040204020203" pitchFamily="34" charset="0"/>
              </a:rPr>
              <a:t>Mesiac máj </a:t>
            </a:r>
            <a:r>
              <a:rPr lang="sk-SK" dirty="0" smtClean="0">
                <a:solidFill>
                  <a:srgbClr val="990033"/>
                </a:solidFill>
                <a:latin typeface="Bahnschrift" panose="020B0502040204020203" pitchFamily="34" charset="0"/>
              </a:rPr>
              <a:t>- V krajine lásky </a:t>
            </a:r>
            <a:endParaRPr lang="en-US" dirty="0">
              <a:solidFill>
                <a:srgbClr val="990033"/>
              </a:solidFill>
              <a:latin typeface="Bahnschrift" panose="020B0502040204020203" pitchFamily="34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555335" y="1914257"/>
            <a:ext cx="7263925" cy="42627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Cieľom nasledujúceho mesiaca máj je vybudovať a vedieť prejaviť pozitívny vzťah k rodine, domovu a jarnej prírode. </a:t>
            </a:r>
          </a:p>
          <a:p>
            <a:pPr marL="0" indent="0">
              <a:buNone/>
            </a:pPr>
            <a:r>
              <a:rPr lang="sk-S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Mesiac máj nazývame aj mesiacom lásky.</a:t>
            </a:r>
          </a:p>
          <a:p>
            <a:pPr marL="0" indent="0">
              <a:buNone/>
            </a:pPr>
            <a:r>
              <a:rPr lang="sk-S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 máji oslavujú svoj sviatok – Deň matiek, ktorý pripadá na druhú májovú nedeľu.</a:t>
            </a:r>
          </a:p>
          <a:p>
            <a:pPr marL="0" indent="0">
              <a:buNone/>
            </a:pPr>
            <a:r>
              <a:rPr lang="sk-S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 máji majú sviatok aj traja zamrznutí: Pankrác, Servác a Bonifác, potom môžeme veselo sadiť v záhradkách</a:t>
            </a:r>
          </a:p>
          <a:p>
            <a:pPr marL="0" indent="0">
              <a:buNone/>
            </a:pPr>
            <a:r>
              <a:rPr lang="sk-S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 máji je príroda plná kvetov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Rodina Kreslený Lidé - Vektorová grafika zdarma na Pixa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8186">
            <a:off x="8329913" y="1755698"/>
            <a:ext cx="1390683" cy="73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rdce png 7 » PNG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129" y="2655879"/>
            <a:ext cx="851265" cy="86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ama dibujo png 2 » PNG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319" y="3190155"/>
            <a:ext cx="1009873" cy="100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Umění Bloom Květ - Vektorová grafika zdarma na Pixaba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1583" flipH="1">
            <a:off x="5236673" y="4976431"/>
            <a:ext cx="614280" cy="101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8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01213" y="522405"/>
            <a:ext cx="10515600" cy="1325563"/>
          </a:xfrm>
        </p:spPr>
        <p:txBody>
          <a:bodyPr/>
          <a:lstStyle/>
          <a:p>
            <a:r>
              <a:rPr lang="sk-SK" dirty="0" smtClean="0">
                <a:solidFill>
                  <a:srgbClr val="990033"/>
                </a:solidFill>
                <a:latin typeface="Bahnschrift" panose="020B0502040204020203" pitchFamily="34" charset="0"/>
              </a:rPr>
              <a:t>Jazyk a komunikácia </a:t>
            </a:r>
            <a:endParaRPr lang="en-US" dirty="0">
              <a:solidFill>
                <a:srgbClr val="990033"/>
              </a:solidFill>
              <a:latin typeface="Bahnschrift" panose="020B0502040204020203" pitchFamily="34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501213" y="1468497"/>
            <a:ext cx="9095572" cy="4351338"/>
          </a:xfrm>
        </p:spPr>
        <p:txBody>
          <a:bodyPr/>
          <a:lstStyle/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r>
              <a:rPr lang="sk-S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Vzhľadom ku krásnemu sviatku našich mamičiek si deti osvoja krátku básničku.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4" name="Picture 6" descr="Emotikon Emoji Úsměv Kreslený - Obrázek zdarma na Pixaba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287" y="863029"/>
            <a:ext cx="2131615" cy="1421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VID_20200429_17152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16200000">
            <a:off x="4101582" y="3424089"/>
            <a:ext cx="2880134" cy="162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19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04772" y="674723"/>
            <a:ext cx="10515600" cy="1325563"/>
          </a:xfrm>
        </p:spPr>
        <p:txBody>
          <a:bodyPr/>
          <a:lstStyle/>
          <a:p>
            <a:r>
              <a:rPr lang="sk-SK" dirty="0" err="1" smtClean="0">
                <a:solidFill>
                  <a:srgbClr val="990033"/>
                </a:solidFill>
                <a:latin typeface="Bahnschrift" panose="020B0502040204020203" pitchFamily="34" charset="0"/>
              </a:rPr>
              <a:t>Grafomotorika</a:t>
            </a:r>
            <a:r>
              <a:rPr lang="sk-SK" dirty="0" smtClean="0"/>
              <a:t> </a:t>
            </a:r>
            <a:endParaRPr lang="en-US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504772" y="1748713"/>
            <a:ext cx="904928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Spoločne s predškolákmi si zopakujme, ako pri kreslení držať ceruzu alebo farbičku správnym spôsobom.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eruzka Písať Guma - Obrázok zdarma na Pixaba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933" y="652854"/>
            <a:ext cx="1347431" cy="1347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VID_20200429_16354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10800000">
            <a:off x="3347103" y="2805157"/>
            <a:ext cx="4651761" cy="261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94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31122" y="635716"/>
            <a:ext cx="10515600" cy="1325563"/>
          </a:xfrm>
        </p:spPr>
        <p:txBody>
          <a:bodyPr/>
          <a:lstStyle/>
          <a:p>
            <a:r>
              <a:rPr lang="sk-SK" dirty="0" smtClean="0">
                <a:solidFill>
                  <a:srgbClr val="990033"/>
                </a:solidFill>
                <a:latin typeface="Bahnschrift" panose="020B0502040204020203" pitchFamily="34" charset="0"/>
              </a:rPr>
              <a:t>Matematika a práca s informáciami </a:t>
            </a:r>
            <a:endParaRPr lang="en-US" dirty="0">
              <a:solidFill>
                <a:srgbClr val="990033"/>
              </a:solidFill>
              <a:latin typeface="Bahnschrift" panose="020B0502040204020203" pitchFamily="34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531122" y="1825625"/>
            <a:ext cx="902293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Matematické kartičky: hravou formou upevňovať poznanie číselného radu </a:t>
            </a:r>
          </a:p>
          <a:p>
            <a:pPr marL="0" indent="0">
              <a:buNone/>
            </a:pPr>
            <a:endParaRPr lang="sk-SK" sz="2400" dirty="0" smtClean="0">
              <a:latin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  <a:p>
            <a:pPr marL="0" indent="0">
              <a:buNone/>
            </a:pPr>
            <a:endParaRPr lang="sk-SK" sz="2400" dirty="0" smtClean="0">
              <a:latin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http://onlineskolka.sk/aktivity/matematicke-karticky/?fbclid=IwAR1Ah3zrmcb3rDTA2wpUe-i_lZuBB6nnF6z-IJH53uGsOkTB7-2fJfbnv5w</a:t>
            </a:r>
            <a:r>
              <a:rPr lang="sk-SK" sz="2400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99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Nástroje pre tipujúcich zdarma (pre lotérie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960" y="2096934"/>
            <a:ext cx="1399712" cy="139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85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2577" y="636795"/>
            <a:ext cx="10515600" cy="1325563"/>
          </a:xfrm>
        </p:spPr>
        <p:txBody>
          <a:bodyPr/>
          <a:lstStyle/>
          <a:p>
            <a:r>
              <a:rPr lang="sk-SK" dirty="0" smtClean="0">
                <a:solidFill>
                  <a:srgbClr val="990033"/>
                </a:solidFill>
                <a:latin typeface="Bahnschrift" panose="020B0502040204020203" pitchFamily="34" charset="0"/>
              </a:rPr>
              <a:t>Človek a príroda</a:t>
            </a:r>
            <a:endParaRPr lang="en-US" dirty="0">
              <a:solidFill>
                <a:srgbClr val="990033"/>
              </a:solidFill>
              <a:latin typeface="Bahnschrift" panose="020B0502040204020203" pitchFamily="34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522577" y="1692061"/>
            <a:ext cx="9040025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k-S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Dúha z kvetov: deti identifikujú rôznorodosť rastlinnej ríše, poznávajú častí rôznych rastlín (pekná aktivita aj pri pobyte vonku)</a:t>
            </a:r>
            <a:endParaRPr lang="sk-S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http://onlineskolka.sk/aktivity/%F0%9F%8C%88duha-z-kvetov%F0%9F%8C%BA%F0%9F%8C%B7%F0%9F%8C%BC/?fbclid=IwAR0eLIPzUL20pbuhd7N8zWlbFk3vH5Hgt48s65mTgTBZK6bAGRh4g5TTkRs</a:t>
            </a:r>
            <a:endParaRPr lang="sk-SK" sz="2200" dirty="0" smtClean="0">
              <a:solidFill>
                <a:srgbClr val="99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k-S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Jarné kvety- poznávať a pomenovať jednotlivé jarné kvety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https://preucitelky.sk/pin/jarne-kvietky/?s=Jar&amp;cat=0&amp;post_type=pin&amp;taglist[0]=000_jar&amp;taglist[1]=042_grafomotorika&amp;taglist[2]=logika&amp;taglist[3]=strihanie&amp;fbclid=IwAR3LYToIgWLNrZX4A9NlQM1lpoXE7eg3wpBTafQiwQXdRWbv4BTe5W1Ajmo</a:t>
            </a:r>
            <a:endParaRPr lang="en-US" sz="2200" dirty="0">
              <a:solidFill>
                <a:srgbClr val="99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Strom Kreslený Film Izolovaný - Vektorová grafika zdarma na Pixaba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930" y="907646"/>
            <a:ext cx="697258" cy="78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31122" y="655682"/>
            <a:ext cx="10515600" cy="1325563"/>
          </a:xfrm>
        </p:spPr>
        <p:txBody>
          <a:bodyPr>
            <a:normAutofit/>
          </a:bodyPr>
          <a:lstStyle/>
          <a:p>
            <a:r>
              <a:rPr lang="sk-SK" dirty="0" smtClean="0">
                <a:solidFill>
                  <a:srgbClr val="990033"/>
                </a:solidFill>
                <a:latin typeface="Bahnschrift" panose="020B0502040204020203" pitchFamily="34" charset="0"/>
              </a:rPr>
              <a:t>Človek a svet práce</a:t>
            </a:r>
            <a:endParaRPr lang="en-US" dirty="0">
              <a:solidFill>
                <a:srgbClr val="990033"/>
              </a:solidFill>
              <a:latin typeface="Bahnschrift" panose="020B0502040204020203" pitchFamily="34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531122" y="1859808"/>
            <a:ext cx="908275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Vytvorme si recyklovaný kvietok</a:t>
            </a:r>
          </a:p>
          <a:p>
            <a:pPr marL="0" indent="0">
              <a:buNone/>
            </a:pPr>
            <a:r>
              <a:rPr lang="sk-S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Upevňovať návyk strihania </a:t>
            </a:r>
          </a:p>
          <a:p>
            <a:pPr>
              <a:buFont typeface="Wingdings" panose="05000000000000000000" pitchFamily="2" charset="2"/>
              <a:buChar char="Ø"/>
            </a:pPr>
            <a:endParaRPr lang="sk-SK" sz="2400" dirty="0" smtClean="0">
              <a:latin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https://preucitelky.sk/pin/recyklovany-kvietok/?s=Jar&amp;cat=0&amp;post_type=pin&amp;taglist[0]=strihanie&amp;fbclid=IwAR3rquvjl1xssN4wgoDX8Z-tl_bGx5Pw-L2FI06UsVqzHqjZLLJ09IUkUic</a:t>
            </a:r>
            <a:endParaRPr lang="en-US" sz="2400" dirty="0">
              <a:solidFill>
                <a:srgbClr val="99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Muž Beh Práca - Vektorová grafika zdarma na Pixab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529" y="910753"/>
            <a:ext cx="905458" cy="107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Nožnice Rezanie Rez - Vektorová grafika zdarma na Pixaba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337" y="2356905"/>
            <a:ext cx="565886" cy="42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84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28109" y="703529"/>
            <a:ext cx="9935110" cy="1325563"/>
          </a:xfrm>
        </p:spPr>
        <p:txBody>
          <a:bodyPr>
            <a:normAutofit/>
          </a:bodyPr>
          <a:lstStyle/>
          <a:p>
            <a:r>
              <a:rPr lang="sk-SK" sz="4200" dirty="0" smtClean="0">
                <a:solidFill>
                  <a:srgbClr val="990033"/>
                </a:solidFill>
                <a:latin typeface="Bahnschrift" panose="020B0502040204020203" pitchFamily="34" charset="0"/>
              </a:rPr>
              <a:t>Umenie a kultúra – Výtvarná výchova</a:t>
            </a:r>
            <a:endParaRPr lang="en-US" sz="4200" dirty="0">
              <a:solidFill>
                <a:srgbClr val="990033"/>
              </a:solidFill>
              <a:latin typeface="Bahnschrift" panose="020B0502040204020203" pitchFamily="34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530410" y="1731621"/>
            <a:ext cx="903219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Kreslíme zvieratka – tieňohra </a:t>
            </a:r>
          </a:p>
          <a:p>
            <a:pPr marL="0" indent="0">
              <a:buNone/>
            </a:pPr>
            <a:r>
              <a:rPr lang="sk-S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Dieťa opíše aké zviera nakreslilo, opíše obsah kresby, precvičuje návyk držania kresliaceho nástroja </a:t>
            </a:r>
          </a:p>
          <a:p>
            <a:pPr marL="0" indent="0">
              <a:buNone/>
            </a:pPr>
            <a:endParaRPr lang="sk-SK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https://www.facebook.com/Dobre-rady-a-napady/photos/a.228178550557987/3709571539085320/?type=3&amp;theater</a:t>
            </a:r>
            <a:endParaRPr lang="en-US" sz="2400" dirty="0">
              <a:solidFill>
                <a:srgbClr val="99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2" name="Picture 4" descr="Slon Kreslený Film Zvíře - Obrázek zdarma na Pixab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0593" y="2524286"/>
            <a:ext cx="985819" cy="90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Jaká tajemství skrývá výtvarná výchova | Hrdličkovin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153" y="4224623"/>
            <a:ext cx="2190750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2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38955" y="670978"/>
            <a:ext cx="10515600" cy="1325563"/>
          </a:xfrm>
        </p:spPr>
        <p:txBody>
          <a:bodyPr>
            <a:normAutofit/>
          </a:bodyPr>
          <a:lstStyle/>
          <a:p>
            <a:r>
              <a:rPr lang="sk-SK" sz="4200" dirty="0" smtClean="0">
                <a:solidFill>
                  <a:srgbClr val="990033"/>
                </a:solidFill>
                <a:latin typeface="Bahnschrift" panose="020B0502040204020203" pitchFamily="34" charset="0"/>
              </a:rPr>
              <a:t>Umenie a kultúra – Hudobná výchova </a:t>
            </a:r>
            <a:endParaRPr lang="en-US" sz="4200" dirty="0">
              <a:solidFill>
                <a:srgbClr val="990033"/>
              </a:solidFill>
              <a:latin typeface="Bahnschrift" panose="020B0502040204020203" pitchFamily="34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462043" y="1825625"/>
            <a:ext cx="907492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Percepčné činnosti- slovenská hymna (aktívne počúvať hudobnú skladbu)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https://www.youtube.com/watch?v=kw5pWMPXJU4</a:t>
            </a:r>
            <a:endParaRPr lang="sk-SK" sz="2400" dirty="0" smtClean="0">
              <a:solidFill>
                <a:srgbClr val="99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k-S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k-S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 nábreží koník beží- využiť tanečné prvky v jednoduchej choreografii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https://www.youtube.com/watch?v=ITmgu-aKYnQ</a:t>
            </a:r>
            <a:r>
              <a:rPr lang="sk-SK" sz="2400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99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Gedankenlos: 10 Minuten Aktivierung kann man auch Sing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469" y="5046545"/>
            <a:ext cx="1122247" cy="97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V emblém Slovenský zna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329" y="2263375"/>
            <a:ext cx="882140" cy="88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oně Tryskem Kreslený Film - Vektorová grafika zdarma na Pixaba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6149">
            <a:off x="8249256" y="3953699"/>
            <a:ext cx="757092" cy="704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17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</TotalTime>
  <Words>302</Words>
  <Application>Microsoft Office PowerPoint</Application>
  <PresentationFormat>Širokouhlá</PresentationFormat>
  <Paragraphs>51</Paragraphs>
  <Slides>12</Slides>
  <Notes>0</Notes>
  <HiddenSlides>0</HiddenSlides>
  <MMClips>2</MMClips>
  <ScaleCrop>false</ScaleCrop>
  <HeadingPairs>
    <vt:vector size="6" baseType="variant">
      <vt:variant>
        <vt:lpstr>Použité písma</vt:lpstr>
      </vt:variant>
      <vt:variant>
        <vt:i4>7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12</vt:i4>
      </vt:variant>
    </vt:vector>
  </HeadingPairs>
  <TitlesOfParts>
    <vt:vector size="20" baseType="lpstr">
      <vt:lpstr>Arial</vt:lpstr>
      <vt:lpstr>Arial Rounded MT Bold</vt:lpstr>
      <vt:lpstr>Bahnschrift</vt:lpstr>
      <vt:lpstr>Calibri</vt:lpstr>
      <vt:lpstr>Calibri Light</vt:lpstr>
      <vt:lpstr>Times New Roman</vt:lpstr>
      <vt:lpstr>Wingdings</vt:lpstr>
      <vt:lpstr>Motív Office</vt:lpstr>
      <vt:lpstr> </vt:lpstr>
      <vt:lpstr>TÉMA: Mesiac máj - V krajine lásky </vt:lpstr>
      <vt:lpstr>Jazyk a komunikácia </vt:lpstr>
      <vt:lpstr>Grafomotorika </vt:lpstr>
      <vt:lpstr>Matematika a práca s informáciami </vt:lpstr>
      <vt:lpstr>Človek a príroda</vt:lpstr>
      <vt:lpstr>Človek a svet práce</vt:lpstr>
      <vt:lpstr>Umenie a kultúra – Výtvarná výchova</vt:lpstr>
      <vt:lpstr>Umenie a kultúra – Hudobná výchova </vt:lpstr>
      <vt:lpstr>Zdravie a pohyb</vt:lpstr>
      <vt:lpstr>Bonusová hra  </vt:lpstr>
      <vt:lpstr>Prezentácia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jaroslav.tarajcak@gmail.com</dc:creator>
  <cp:lastModifiedBy>Peter Kosalko</cp:lastModifiedBy>
  <cp:revision>22</cp:revision>
  <dcterms:created xsi:type="dcterms:W3CDTF">2020-04-29T13:32:30Z</dcterms:created>
  <dcterms:modified xsi:type="dcterms:W3CDTF">2020-05-03T22:34:02Z</dcterms:modified>
</cp:coreProperties>
</file>